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88" r:id="rId22"/>
    <p:sldId id="268" r:id="rId23"/>
    <p:sldId id="269" r:id="rId24"/>
    <p:sldId id="270" r:id="rId25"/>
    <p:sldId id="271" r:id="rId26"/>
    <p:sldId id="273" r:id="rId27"/>
    <p:sldId id="282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8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4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58E07-D42A-A54F-87A2-90DD7230FDC2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63090-A102-DA46-88AA-084460458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59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2EA8BC-1C77-2A41-85EF-1681AE3D2F98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A0742-B8C7-744C-A652-5FCA66919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4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C95290C1-1453-A04C-8174-E5962CBB42D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EFB9EA0-1635-3143-AD97-04185C82B24C}" type="datetimeFigureOut">
              <a:rPr lang="en-US" smtClean="0"/>
              <a:t>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84052" y="619125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98A1D95-6074-7249-9CE1-61D0DB8B1512}" type="slidenum">
              <a:rPr lang="en-US" sz="1200" smtClean="0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release/2.6.6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wrf_developers@rap.ucar.edu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Christina Holt – DTC, ESRL/GSD, CIRES</a:t>
            </a:r>
          </a:p>
          <a:p>
            <a:r>
              <a:rPr lang="en-US" dirty="0" smtClean="0"/>
              <a:t>Samuel Trahan – NOAA/EMC, IMSG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for HWRF Training</a:t>
            </a:r>
            <a:endParaRPr lang="en-US" dirty="0"/>
          </a:p>
        </p:txBody>
      </p:sp>
      <p:pic>
        <p:nvPicPr>
          <p:cNvPr id="4" name="Picture 3" descr="dtc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9" y="4927600"/>
            <a:ext cx="3879505" cy="1053592"/>
          </a:xfrm>
          <a:prstGeom prst="rect">
            <a:avLst/>
          </a:prstGeom>
        </p:spPr>
      </p:pic>
      <p:pic>
        <p:nvPicPr>
          <p:cNvPr id="5" name="Picture 4" descr="NOAA-Transparent-Logo 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02" y="4927600"/>
            <a:ext cx="1360765" cy="13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Doxygen</a:t>
            </a:r>
            <a:r>
              <a:rPr lang="en-US" dirty="0" smtClean="0"/>
              <a:t> Website</a:t>
            </a:r>
            <a:endParaRPr lang="en-US" dirty="0"/>
          </a:p>
        </p:txBody>
      </p:sp>
      <p:pic>
        <p:nvPicPr>
          <p:cNvPr id="5" name="Picture 4" descr="Doxygen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46" y="1417638"/>
            <a:ext cx="7091908" cy="5254565"/>
          </a:xfrm>
          <a:prstGeom prst="rect">
            <a:avLst/>
          </a:prstGeom>
          <a:ln w="28575" cmpd="sng">
            <a:solidFill>
              <a:schemeClr val="accent5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41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Python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799"/>
            <a:ext cx="7772400" cy="5410201"/>
          </a:xfrm>
        </p:spPr>
        <p:txBody>
          <a:bodyPr>
            <a:normAutofit/>
          </a:bodyPr>
          <a:lstStyle/>
          <a:p>
            <a:r>
              <a:rPr lang="en-US" dirty="0" smtClean="0"/>
              <a:t>Online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https://docs.python.org/release/2.6.6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Open python in a terminal and use help() function for particular function. </a:t>
            </a:r>
            <a:r>
              <a:rPr lang="en-US" dirty="0" smtClean="0"/>
              <a:t> An </a:t>
            </a:r>
            <a:r>
              <a:rPr lang="en-US" dirty="0"/>
              <a:t>example to get </a:t>
            </a:r>
            <a:r>
              <a:rPr lang="en-US" dirty="0" smtClean="0"/>
              <a:t>information </a:t>
            </a:r>
            <a:r>
              <a:rPr lang="en-US" dirty="0"/>
              <a:t>with a </a:t>
            </a:r>
            <a:r>
              <a:rPr lang="en-US" dirty="0" smtClean="0"/>
              <a:t>Python list</a:t>
            </a:r>
            <a:r>
              <a:rPr lang="en-US" dirty="0"/>
              <a:t>:</a:t>
            </a:r>
          </a:p>
          <a:p>
            <a:pPr marL="822960" lvl="3" indent="0">
              <a:buNone/>
            </a:pPr>
            <a:r>
              <a:rPr lang="en-US" dirty="0" smtClean="0"/>
              <a:t>$ </a:t>
            </a:r>
            <a:r>
              <a:rPr lang="en-US" sz="2400" dirty="0" smtClean="0"/>
              <a:t>python</a:t>
            </a:r>
            <a:endParaRPr lang="en-US" sz="2400" dirty="0"/>
          </a:p>
          <a:p>
            <a:pPr marL="822960" lvl="3" indent="0">
              <a:buNone/>
            </a:pPr>
            <a:r>
              <a:rPr lang="en-US" sz="2400" dirty="0" smtClean="0"/>
              <a:t>$ help</a:t>
            </a:r>
            <a:r>
              <a:rPr lang="en-US" sz="2400" dirty="0"/>
              <a:t>(list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Must use Python v2.6.6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version available on NOAA </a:t>
            </a:r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2.7 </a:t>
            </a:r>
            <a:r>
              <a:rPr lang="en-US" dirty="0"/>
              <a:t>may be used in future because it's the long-term support </a:t>
            </a:r>
            <a:r>
              <a:rPr lang="en-US" dirty="0" smtClean="0"/>
              <a:t>release</a:t>
            </a:r>
            <a:endParaRPr lang="en-US" dirty="0"/>
          </a:p>
          <a:p>
            <a:pPr lvl="1"/>
            <a:r>
              <a:rPr lang="en-US" dirty="0" smtClean="0"/>
              <a:t>Version </a:t>
            </a:r>
            <a:r>
              <a:rPr lang="en-US" dirty="0"/>
              <a:t>3 is basically a </a:t>
            </a:r>
            <a:r>
              <a:rPr lang="en-US" dirty="0" smtClean="0"/>
              <a:t>different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2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System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3883554" cy="2074862"/>
          </a:xfrm>
        </p:spPr>
        <p:txBody>
          <a:bodyPr>
            <a:normAutofit/>
          </a:bodyPr>
          <a:lstStyle/>
          <a:p>
            <a:pPr marL="338138" indent="-338138"/>
            <a:r>
              <a:rPr lang="en-US" dirty="0" smtClean="0"/>
              <a:t>Overview of the system design</a:t>
            </a:r>
          </a:p>
          <a:p>
            <a:pPr marL="338138" indent="-338138"/>
            <a:r>
              <a:rPr lang="en-US" dirty="0"/>
              <a:t>Jobs of each task</a:t>
            </a:r>
          </a:p>
          <a:p>
            <a:pPr marL="338138" indent="-338138"/>
            <a:r>
              <a:rPr lang="en-US" dirty="0" smtClean="0"/>
              <a:t>Common configurations and available capabilities</a:t>
            </a:r>
          </a:p>
          <a:p>
            <a:endParaRPr lang="en-US" dirty="0"/>
          </a:p>
        </p:txBody>
      </p:sp>
      <p:pic>
        <p:nvPicPr>
          <p:cNvPr id="7" name="Picture 6" descr="purple-hwrf-doma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56" y="3268134"/>
            <a:ext cx="4716948" cy="33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7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System: Overview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60800" y="1447800"/>
            <a:ext cx="4826000" cy="5354638"/>
          </a:xfrm>
        </p:spPr>
        <p:txBody>
          <a:bodyPr>
            <a:normAutofit/>
          </a:bodyPr>
          <a:lstStyle/>
          <a:p>
            <a:r>
              <a:rPr lang="en-US" dirty="0"/>
              <a:t>6</a:t>
            </a:r>
            <a:r>
              <a:rPr lang="en-US" dirty="0" smtClean="0"/>
              <a:t> layers of scripts that are responsible for preparing for and running the 118 (for now) HWRF </a:t>
            </a:r>
            <a:r>
              <a:rPr lang="en-US" dirty="0" err="1" smtClean="0"/>
              <a:t>executables</a:t>
            </a:r>
            <a:r>
              <a:rPr lang="en-US" dirty="0" smtClean="0"/>
              <a:t> of the end-to-end system</a:t>
            </a:r>
          </a:p>
          <a:p>
            <a:r>
              <a:rPr lang="en-US" dirty="0" smtClean="0"/>
              <a:t>Most of these layers are written using an object-oriented (O-O) Python design</a:t>
            </a:r>
          </a:p>
          <a:p>
            <a:r>
              <a:rPr lang="en-US" dirty="0" smtClean="0"/>
              <a:t>O-O design makes the system highly configurable and reduces the footprint of the system drastically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6" y="1417638"/>
            <a:ext cx="23876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System: </a:t>
            </a:r>
            <a:r>
              <a:rPr lang="en-US" dirty="0" err="1" smtClean="0"/>
              <a:t>Intercycle</a:t>
            </a:r>
            <a:r>
              <a:rPr lang="en-US" dirty="0" smtClean="0"/>
              <a:t> Layer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55999" y="2912533"/>
            <a:ext cx="5266267" cy="35729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Handles interactions between several cycles</a:t>
            </a:r>
          </a:p>
          <a:p>
            <a:pPr lvl="1"/>
            <a:r>
              <a:rPr lang="en-US" dirty="0"/>
              <a:t>Complex dependencies</a:t>
            </a:r>
          </a:p>
          <a:p>
            <a:pPr lvl="1"/>
            <a:r>
              <a:rPr lang="en-US" dirty="0"/>
              <a:t>Files passed between them</a:t>
            </a:r>
          </a:p>
          <a:p>
            <a:pPr lvl="1"/>
            <a:r>
              <a:rPr lang="en-US" dirty="0"/>
              <a:t>Archiving</a:t>
            </a:r>
          </a:p>
          <a:p>
            <a:pPr lvl="1"/>
            <a:r>
              <a:rPr lang="en-US" dirty="0"/>
              <a:t>Scrubbing</a:t>
            </a:r>
          </a:p>
          <a:p>
            <a:r>
              <a:rPr lang="en-US" dirty="0" smtClean="0"/>
              <a:t>Workflow </a:t>
            </a:r>
            <a:r>
              <a:rPr lang="en-US" dirty="0"/>
              <a:t>automation takes care of these items</a:t>
            </a:r>
          </a:p>
          <a:p>
            <a:r>
              <a:rPr lang="en-US" dirty="0"/>
              <a:t>Not needed for a case study</a:t>
            </a:r>
          </a:p>
          <a:p>
            <a:r>
              <a:rPr lang="en-US" dirty="0"/>
              <a:t>Critical for a large retrospective study, and for real-time automation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118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System: Workflow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55999" y="3945467"/>
            <a:ext cx="5266267" cy="2540000"/>
          </a:xfrm>
        </p:spPr>
        <p:txBody>
          <a:bodyPr>
            <a:normAutofit/>
          </a:bodyPr>
          <a:lstStyle/>
          <a:p>
            <a:r>
              <a:rPr lang="en-US" dirty="0"/>
              <a:t>Splits work into multiple batch jobs</a:t>
            </a:r>
          </a:p>
          <a:p>
            <a:r>
              <a:rPr lang="en-US" dirty="0"/>
              <a:t>Handles dependencies, submission, failures, and resubmission of jobs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118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HWRF System: </a:t>
            </a:r>
            <a:r>
              <a:rPr lang="en-US" dirty="0" smtClean="0"/>
              <a:t>Scripting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0" y="1447800"/>
            <a:ext cx="4572000" cy="5410200"/>
          </a:xfrm>
        </p:spPr>
        <p:txBody>
          <a:bodyPr>
            <a:normAutofit/>
          </a:bodyPr>
          <a:lstStyle/>
          <a:p>
            <a:r>
              <a:rPr lang="en-US" dirty="0"/>
              <a:t>Loads programs and libraries into computing environment</a:t>
            </a:r>
          </a:p>
          <a:p>
            <a:r>
              <a:rPr lang="en-US" dirty="0"/>
              <a:t>Ensures connection to </a:t>
            </a:r>
            <a:r>
              <a:rPr lang="en-US" dirty="0" smtClean="0"/>
              <a:t>file system </a:t>
            </a:r>
            <a:r>
              <a:rPr lang="en-US" dirty="0"/>
              <a:t>on compute </a:t>
            </a:r>
            <a:r>
              <a:rPr lang="en-US" dirty="0" smtClean="0"/>
              <a:t>node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Passes </a:t>
            </a:r>
            <a:r>
              <a:rPr lang="en-US" dirty="0"/>
              <a:t>file and executable locations to the next lower layer</a:t>
            </a:r>
          </a:p>
          <a:p>
            <a:r>
              <a:rPr lang="en-US" dirty="0"/>
              <a:t>Layer is optional – can be done manually by </a:t>
            </a:r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118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05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HWRF System: </a:t>
            </a:r>
            <a:r>
              <a:rPr lang="en-US" dirty="0" smtClean="0"/>
              <a:t>Experiment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74533" y="1447800"/>
            <a:ext cx="5012267" cy="2683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Describes the HWRF workflow</a:t>
            </a:r>
          </a:p>
          <a:p>
            <a:r>
              <a:rPr lang="en-US" dirty="0"/>
              <a:t>Creates the object structure that connects all the pieces</a:t>
            </a:r>
          </a:p>
          <a:p>
            <a:pPr lvl="1"/>
            <a:r>
              <a:rPr lang="en-US" dirty="0"/>
              <a:t>i.e. GSI should use input from the GDAS relocation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object has a run() function to perform the actual </a:t>
            </a:r>
            <a:r>
              <a:rPr lang="en-US" dirty="0" smtClean="0"/>
              <a:t>task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219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HWRF System: </a:t>
            </a:r>
            <a:r>
              <a:rPr lang="en-US" dirty="0" smtClean="0"/>
              <a:t>Implementation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05200" y="1447800"/>
            <a:ext cx="5638800" cy="38523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Python classes and functions used by the Experiment layer to run HWRF</a:t>
            </a:r>
          </a:p>
          <a:p>
            <a:r>
              <a:rPr lang="en-US" dirty="0"/>
              <a:t>Each component has its own class and set of functions</a:t>
            </a:r>
          </a:p>
          <a:p>
            <a:r>
              <a:rPr lang="en-US" dirty="0"/>
              <a:t>Some classes perform utilities to support the system, such as predicting filenames and performing time/date </a:t>
            </a:r>
            <a:r>
              <a:rPr lang="en-US" dirty="0" smtClean="0"/>
              <a:t>arithmetic</a:t>
            </a:r>
            <a:endParaRPr lang="en-US" dirty="0"/>
          </a:p>
          <a:p>
            <a:r>
              <a:rPr lang="en-US" dirty="0" smtClean="0"/>
              <a:t>Includes two </a:t>
            </a:r>
            <a:r>
              <a:rPr lang="en-US" dirty="0"/>
              <a:t>packages</a:t>
            </a:r>
          </a:p>
          <a:p>
            <a:pPr lvl="1"/>
            <a:r>
              <a:rPr lang="en-US" dirty="0" err="1"/>
              <a:t>pom</a:t>
            </a:r>
            <a:r>
              <a:rPr lang="en-US" dirty="0"/>
              <a:t> – Princeton Ocean Model initialization</a:t>
            </a:r>
          </a:p>
          <a:p>
            <a:pPr lvl="1"/>
            <a:r>
              <a:rPr lang="en-US" dirty="0" err="1"/>
              <a:t>hwrf</a:t>
            </a:r>
            <a:r>
              <a:rPr lang="en-US" dirty="0"/>
              <a:t> – Implementation of most of the HWRF system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219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HWRF System: Portability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402667" y="1447800"/>
            <a:ext cx="4284133" cy="4572000"/>
          </a:xfrm>
        </p:spPr>
        <p:txBody>
          <a:bodyPr/>
          <a:lstStyle/>
          <a:p>
            <a:r>
              <a:rPr lang="en-US" dirty="0"/>
              <a:t>Implements cross-platform methods of performing common tasks</a:t>
            </a:r>
          </a:p>
          <a:p>
            <a:pPr lvl="1"/>
            <a:r>
              <a:rPr lang="en-US" dirty="0"/>
              <a:t>MPI implementation </a:t>
            </a:r>
          </a:p>
          <a:p>
            <a:pPr lvl="1"/>
            <a:r>
              <a:rPr lang="en-US" dirty="0" err="1"/>
              <a:t>OpenMP</a:t>
            </a:r>
            <a:endParaRPr lang="en-US" dirty="0"/>
          </a:p>
          <a:p>
            <a:pPr lvl="1"/>
            <a:r>
              <a:rPr lang="en-US" dirty="0"/>
              <a:t>Serial programs</a:t>
            </a:r>
          </a:p>
          <a:p>
            <a:pPr lvl="1"/>
            <a:r>
              <a:rPr lang="en-US" dirty="0"/>
              <a:t>File operations</a:t>
            </a:r>
          </a:p>
          <a:p>
            <a:pPr lvl="1"/>
            <a:r>
              <a:rPr lang="en-US" dirty="0"/>
              <a:t>Batch system interaction</a:t>
            </a:r>
          </a:p>
          <a:p>
            <a:pPr lvl="1"/>
            <a:r>
              <a:rPr lang="en-US" dirty="0"/>
              <a:t>Manipulate resource limitations</a:t>
            </a:r>
          </a:p>
          <a:p>
            <a:pPr lvl="1"/>
            <a:r>
              <a:rPr lang="en-US" dirty="0"/>
              <a:t>Interact with database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3200"/>
            <a:ext cx="5219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718733"/>
            <a:ext cx="7772400" cy="4572000"/>
          </a:xfrm>
        </p:spPr>
        <p:txBody>
          <a:bodyPr/>
          <a:lstStyle/>
          <a:p>
            <a:r>
              <a:rPr lang="en-US" dirty="0" smtClean="0"/>
              <a:t>HWRF Developers have expressed a need for more specific training using the Python scripts implemented in operations in 2015</a:t>
            </a:r>
          </a:p>
          <a:p>
            <a:r>
              <a:rPr lang="en-US" dirty="0" smtClean="0"/>
              <a:t>HWRF is a very complex system that keeps growing in complexity</a:t>
            </a:r>
          </a:p>
          <a:p>
            <a:r>
              <a:rPr lang="en-US" dirty="0" smtClean="0"/>
              <a:t>As research and development continues to be funded and required developers have a greater need to know the details of the complex scripting system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60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Tasks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98324" y="1522364"/>
            <a:ext cx="2821100" cy="53356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Ensemble forecast was started from the GFS ensemble of the previous cycle when TDR is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GFS ensemble is used for hybrid DA when TDR is not available</a:t>
            </a:r>
          </a:p>
          <a:p>
            <a:r>
              <a:rPr lang="en-US" dirty="0" smtClean="0"/>
              <a:t>Descriptions of each task are available from the </a:t>
            </a:r>
            <a:r>
              <a:rPr lang="en-US" dirty="0" err="1" smtClean="0"/>
              <a:t>Doxygen</a:t>
            </a:r>
            <a:r>
              <a:rPr lang="en-US" dirty="0"/>
              <a:t> </a:t>
            </a:r>
            <a:r>
              <a:rPr lang="en-US" dirty="0" smtClean="0"/>
              <a:t>documentation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Each box has its own set of jobs (Rocoto, </a:t>
            </a:r>
            <a:r>
              <a:rPr lang="en-US" dirty="0" err="1" smtClean="0"/>
              <a:t>ecFlow</a:t>
            </a:r>
            <a:r>
              <a:rPr lang="en-US" dirty="0" smtClean="0"/>
              <a:t>, wrappers to some extent), scripts, and Python classes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71358" y="4714504"/>
            <a:ext cx="3948066" cy="2923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300" dirty="0"/>
              <a:t>http://</a:t>
            </a:r>
            <a:r>
              <a:rPr lang="en-US" sz="1300" dirty="0" err="1"/>
              <a:t>www.emc.ncep.noaa.gov</a:t>
            </a:r>
            <a:r>
              <a:rPr lang="en-US" sz="1300" dirty="0"/>
              <a:t>/HWRF/scripts/</a:t>
            </a:r>
            <a:r>
              <a:rPr lang="en-US" sz="1300" dirty="0" err="1"/>
              <a:t>index.html</a:t>
            </a:r>
            <a:endParaRPr lang="en-US" sz="13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66" y="830914"/>
            <a:ext cx="5736167" cy="60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Default Configurations</a:t>
            </a:r>
            <a:endParaRPr lang="en-US" dirty="0"/>
          </a:p>
        </p:txBody>
      </p:sp>
      <p:pic>
        <p:nvPicPr>
          <p:cNvPr id="8" name="Picture 7" descr="Configs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4" r="34751" b="26543"/>
          <a:stretch/>
        </p:blipFill>
        <p:spPr>
          <a:xfrm>
            <a:off x="758103" y="1602304"/>
            <a:ext cx="6730653" cy="2687577"/>
          </a:xfrm>
          <a:prstGeom prst="rect">
            <a:avLst/>
          </a:prstGeom>
        </p:spPr>
      </p:pic>
      <p:pic>
        <p:nvPicPr>
          <p:cNvPr id="9" name="Picture 8" descr="Configs_2015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1" r="30875" b="22406"/>
          <a:stretch/>
        </p:blipFill>
        <p:spPr>
          <a:xfrm>
            <a:off x="2413347" y="4363058"/>
            <a:ext cx="6730653" cy="24949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9874854">
            <a:off x="91497" y="1557843"/>
            <a:ext cx="16458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2016 Defaults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874854">
            <a:off x="1712042" y="4270178"/>
            <a:ext cx="16458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2015 Defaults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934" y="4755891"/>
            <a:ext cx="186266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Arial"/>
                <a:cs typeface="Arial"/>
              </a:rPr>
              <a:t>hwrf_AL.conf</a:t>
            </a:r>
            <a:r>
              <a:rPr lang="en-US" sz="1100" dirty="0" smtClean="0">
                <a:latin typeface="Arial"/>
                <a:cs typeface="Arial"/>
              </a:rPr>
              <a:t> (empty)</a:t>
            </a:r>
            <a:endParaRPr lang="en-US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18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Workflow: AL or EP w/TDR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2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Workflow: Atlantic w/o TDR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16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2897" y="5408179"/>
            <a:ext cx="409577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Data assimilation is performed with ensemble </a:t>
            </a:r>
            <a:r>
              <a:rPr lang="en-US" dirty="0" err="1" smtClean="0"/>
              <a:t>covariances</a:t>
            </a:r>
            <a:r>
              <a:rPr lang="en-US" dirty="0" smtClean="0"/>
              <a:t> provided by the global ensemble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Workflow: EP w/o TDR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169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8226" y="5332480"/>
            <a:ext cx="2699677" cy="923330"/>
          </a:xfrm>
          <a:prstGeom prst="rect">
            <a:avLst/>
          </a:prstGeom>
          <a:solidFill>
            <a:srgbClr val="DBEEF4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 data assimilation is performed when TDR is unavailable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Workflow: All other basins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" y="2434449"/>
            <a:ext cx="9144000" cy="30337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3663" y="5038100"/>
            <a:ext cx="2699677" cy="1200329"/>
          </a:xfrm>
          <a:prstGeom prst="rect">
            <a:avLst/>
          </a:prstGeom>
          <a:solidFill>
            <a:srgbClr val="DBEEF4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 data assimilation or ocean coupling in other basins.</a:t>
            </a:r>
          </a:p>
          <a:p>
            <a:r>
              <a:rPr lang="en-US" dirty="0" smtClean="0"/>
              <a:t>Lower vertical resolution is also used for forecast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3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Available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8698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Full system in all basins</a:t>
            </a:r>
          </a:p>
          <a:p>
            <a:r>
              <a:rPr lang="en-US" dirty="0" smtClean="0"/>
              <a:t>27:9:3 resolution</a:t>
            </a:r>
          </a:p>
          <a:p>
            <a:r>
              <a:rPr lang="en-US" dirty="0" smtClean="0"/>
              <a:t>Lower vertical structure (Lower model top &amp; 43 vertical levels)</a:t>
            </a:r>
          </a:p>
          <a:p>
            <a:r>
              <a:rPr lang="en-US" dirty="0" smtClean="0"/>
              <a:t>GEFS-based HWRF ensemble</a:t>
            </a:r>
          </a:p>
          <a:p>
            <a:r>
              <a:rPr lang="en-US" dirty="0" smtClean="0"/>
              <a:t>Different forecast length (6 </a:t>
            </a:r>
            <a:r>
              <a:rPr lang="en-US" dirty="0" err="1" smtClean="0"/>
              <a:t>hrly</a:t>
            </a:r>
            <a:r>
              <a:rPr lang="en-US" dirty="0" smtClean="0"/>
              <a:t> from 12 – 126 hours)</a:t>
            </a:r>
          </a:p>
          <a:p>
            <a:r>
              <a:rPr lang="en-US" dirty="0" smtClean="0"/>
              <a:t>Physics schemes</a:t>
            </a:r>
          </a:p>
          <a:p>
            <a:pPr lvl="1"/>
            <a:r>
              <a:rPr lang="en-US" dirty="0" smtClean="0"/>
              <a:t>Scale-aware SAS, GFS PBL with EDMF, SAS, Thompson microphysics</a:t>
            </a:r>
          </a:p>
          <a:p>
            <a:r>
              <a:rPr lang="en-US" dirty="0" smtClean="0"/>
              <a:t>Disable select components</a:t>
            </a:r>
          </a:p>
          <a:p>
            <a:pPr lvl="1"/>
            <a:r>
              <a:rPr lang="en-US" dirty="0" smtClean="0"/>
              <a:t>GSI, DA Ensemble, Ocean Coupling, Initialization</a:t>
            </a:r>
          </a:p>
          <a:p>
            <a:r>
              <a:rPr lang="en-US" dirty="0" smtClean="0"/>
              <a:t>Run without spectral files</a:t>
            </a:r>
          </a:p>
          <a:p>
            <a:r>
              <a:rPr lang="en-US" dirty="0" err="1" smtClean="0"/>
              <a:t>Multistorm</a:t>
            </a:r>
            <a:r>
              <a:rPr lang="en-US" dirty="0" smtClean="0"/>
              <a:t> capability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8854" y="6334780"/>
            <a:ext cx="6215146" cy="523220"/>
          </a:xfrm>
          <a:prstGeom prst="rect">
            <a:avLst/>
          </a:prstGeom>
          <a:solidFill>
            <a:srgbClr val="DBEEF4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For information on running these additional configurations, visit:</a:t>
            </a:r>
          </a:p>
          <a:p>
            <a:r>
              <a:rPr lang="en-US" sz="1400" dirty="0"/>
              <a:t>http://</a:t>
            </a:r>
            <a:r>
              <a:rPr lang="en-US" sz="1400" dirty="0" err="1"/>
              <a:t>www.emc.ncep.noaa.gov</a:t>
            </a:r>
            <a:r>
              <a:rPr lang="en-US" sz="1400" dirty="0"/>
              <a:t>/HWRF/scripts/</a:t>
            </a:r>
            <a:r>
              <a:rPr lang="en-US" sz="1400" dirty="0" err="1"/>
              <a:t>available_configurations.html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653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up…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HWRF </a:t>
            </a:r>
            <a:r>
              <a:rPr lang="en-US" dirty="0"/>
              <a:t>Internals Overview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7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59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Tasks: AL Default w/o TDR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63870"/>
            <a:ext cx="5688779" cy="549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16954"/>
              </p:ext>
            </p:extLst>
          </p:nvPr>
        </p:nvGraphicFramePr>
        <p:xfrm>
          <a:off x="1151467" y="1480609"/>
          <a:ext cx="7365999" cy="5191760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1422400"/>
                <a:gridCol w="2980266"/>
                <a:gridCol w="2963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HWRF System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HWRF Internals Overview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9:50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Object-oriented</a:t>
                      </a:r>
                      <a:r>
                        <a:rPr lang="en-US" baseline="0" dirty="0" smtClean="0"/>
                        <a:t> 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Produtil</a:t>
                      </a:r>
                      <a:r>
                        <a:rPr lang="en-US" dirty="0" smtClean="0"/>
                        <a:t> &amp; Data Delivery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10:40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~*~* Break *~*~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Logs Overview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11:20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Troubleshooting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11:50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Configuring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12:30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~*~* Lunch *~*~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Rocoto for HWRF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Debugging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3:00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~*~* Break *~*~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3:30-5:00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</a:t>
                      </a:r>
                      <a:r>
                        <a:rPr lang="en-US" baseline="0" dirty="0" smtClean="0"/>
                        <a:t> a Workflow Component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Christina &amp; Sam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46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Tasks: EP Default w/o TDR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417638"/>
            <a:ext cx="565822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Tasks: Other basins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338182"/>
            <a:ext cx="5740862" cy="55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 for users and </a:t>
            </a:r>
            <a:r>
              <a:rPr lang="en-US" sz="3600" dirty="0" smtClean="0"/>
              <a:t>developers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547937"/>
            <a:ext cx="7772400" cy="2002505"/>
          </a:xfrm>
        </p:spPr>
        <p:txBody>
          <a:bodyPr>
            <a:normAutofit/>
          </a:bodyPr>
          <a:lstStyle/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Developer webpage</a:t>
            </a:r>
          </a:p>
          <a:p>
            <a:r>
              <a:rPr lang="en-US" dirty="0" smtClean="0"/>
              <a:t>Developer committee meetings and mailing list</a:t>
            </a:r>
          </a:p>
          <a:p>
            <a:r>
              <a:rPr lang="en-US" dirty="0" err="1" smtClean="0"/>
              <a:t>Doxygen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8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support webpage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255318"/>
            <a:ext cx="4399666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www.dtcenter.org/HurrWRF/users</a:t>
            </a:r>
            <a:endParaRPr lang="en-US" sz="2000" b="1" dirty="0"/>
          </a:p>
        </p:txBody>
      </p:sp>
      <p:pic>
        <p:nvPicPr>
          <p:cNvPr id="5" name="Picture 4" descr="Screen Shot 2015-11-13 at 5.01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4005" r="1930" b="41680"/>
          <a:stretch/>
        </p:blipFill>
        <p:spPr>
          <a:xfrm>
            <a:off x="766982" y="1417638"/>
            <a:ext cx="7210634" cy="32004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77298" y="3133672"/>
            <a:ext cx="1327788" cy="32986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5-11-10 at 1.5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87">
            <a:off x="5692868" y="4354155"/>
            <a:ext cx="2029087" cy="22860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16" name="Picture 15" descr="Screen Shot 2015-11-10 at 1.58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44" y="4354155"/>
            <a:ext cx="2042018" cy="2286000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pic>
        <p:nvPicPr>
          <p:cNvPr id="17" name="Picture 16" descr="Screen Shot 2015-11-10 at 2.00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8268">
            <a:off x="1796069" y="4354155"/>
            <a:ext cx="1718064" cy="22860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2893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Documentation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399" y="1447800"/>
            <a:ext cx="7316231" cy="4572000"/>
          </a:xfrm>
        </p:spPr>
        <p:txBody>
          <a:bodyPr/>
          <a:lstStyle/>
          <a:p>
            <a:r>
              <a:rPr lang="en-US" dirty="0" smtClean="0"/>
              <a:t>Technical information covering each HWRF component</a:t>
            </a:r>
          </a:p>
          <a:p>
            <a:pPr lvl="1"/>
            <a:r>
              <a:rPr lang="en-US" dirty="0" smtClean="0"/>
              <a:t>Authorship includes developers and experts</a:t>
            </a:r>
          </a:p>
          <a:p>
            <a:pPr lvl="1"/>
            <a:r>
              <a:rPr lang="en-US" dirty="0" smtClean="0"/>
              <a:t>Chapters covering:</a:t>
            </a:r>
          </a:p>
          <a:p>
            <a:pPr lvl="2"/>
            <a:r>
              <a:rPr lang="en-US" dirty="0" smtClean="0"/>
              <a:t>HWRF introduction</a:t>
            </a:r>
          </a:p>
          <a:p>
            <a:pPr lvl="2"/>
            <a:r>
              <a:rPr lang="en-US" dirty="0" smtClean="0"/>
              <a:t>HWRF Initialization</a:t>
            </a:r>
          </a:p>
          <a:p>
            <a:pPr lvl="2"/>
            <a:r>
              <a:rPr lang="en-US" dirty="0" smtClean="0"/>
              <a:t>MPI POM-TC</a:t>
            </a:r>
          </a:p>
          <a:p>
            <a:pPr lvl="2"/>
            <a:r>
              <a:rPr lang="en-US" dirty="0" smtClean="0"/>
              <a:t>Physics Packages in HWRF</a:t>
            </a:r>
          </a:p>
          <a:p>
            <a:pPr lvl="2"/>
            <a:r>
              <a:rPr lang="en-US" dirty="0" smtClean="0"/>
              <a:t>Design of moving nest</a:t>
            </a:r>
          </a:p>
          <a:p>
            <a:pPr lvl="2"/>
            <a:r>
              <a:rPr lang="en-US" dirty="0" smtClean="0"/>
              <a:t>Use of GFDL Vortex Tracker</a:t>
            </a:r>
          </a:p>
          <a:p>
            <a:pPr lvl="2"/>
            <a:r>
              <a:rPr lang="en-US" dirty="0" smtClean="0"/>
              <a:t>The idealized HWRF framework</a:t>
            </a:r>
            <a:endParaRPr lang="en-US" dirty="0"/>
          </a:p>
        </p:txBody>
      </p:sp>
      <p:pic>
        <p:nvPicPr>
          <p:cNvPr id="6" name="Picture 5" descr="Screen Shot 2015-11-10 at 1.5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87">
            <a:off x="5243069" y="2632645"/>
            <a:ext cx="3009668" cy="3390737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9200" y="6019800"/>
            <a:ext cx="754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www.dtcenter.org</a:t>
            </a:r>
            <a:r>
              <a:rPr lang="en-US" dirty="0" smtClean="0">
                <a:solidFill>
                  <a:srgbClr val="0000FF"/>
                </a:solidFill>
              </a:rPr>
              <a:t>/</a:t>
            </a:r>
            <a:r>
              <a:rPr lang="en-US" dirty="0" err="1" smtClean="0">
                <a:solidFill>
                  <a:srgbClr val="0000FF"/>
                </a:solidFill>
              </a:rPr>
              <a:t>HurrWRF</a:t>
            </a:r>
            <a:r>
              <a:rPr lang="en-US" dirty="0" smtClean="0">
                <a:solidFill>
                  <a:srgbClr val="0000FF"/>
                </a:solidFill>
              </a:rPr>
              <a:t>/users/docs/</a:t>
            </a:r>
            <a:r>
              <a:rPr lang="en-US" dirty="0" err="1" smtClean="0">
                <a:solidFill>
                  <a:srgbClr val="0000FF"/>
                </a:solidFill>
              </a:rPr>
              <a:t>scientific_documents</a:t>
            </a:r>
            <a:r>
              <a:rPr lang="en-US" dirty="0" smtClean="0">
                <a:solidFill>
                  <a:srgbClr val="0000FF"/>
                </a:solidFill>
              </a:rPr>
              <a:t>/HWRF_v3.7a_SD.pdf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v3.7a User’s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Includes detailed instructions on running each component</a:t>
            </a:r>
          </a:p>
          <a:p>
            <a:pPr lvl="1"/>
            <a:r>
              <a:rPr lang="en-US" dirty="0" smtClean="0"/>
              <a:t>Geared towards public release, so some aspects will be missing</a:t>
            </a:r>
          </a:p>
          <a:p>
            <a:pPr lvl="1"/>
            <a:r>
              <a:rPr lang="en-US" dirty="0" smtClean="0"/>
              <a:t>Running with wrappers, no </a:t>
            </a:r>
            <a:r>
              <a:rPr lang="en-US" dirty="0" err="1" smtClean="0"/>
              <a:t>Rocoto</a:t>
            </a:r>
            <a:r>
              <a:rPr lang="en-US" dirty="0" smtClean="0"/>
              <a:t> information</a:t>
            </a:r>
          </a:p>
          <a:p>
            <a:r>
              <a:rPr lang="en-US" dirty="0" smtClean="0"/>
              <a:t>Content:</a:t>
            </a:r>
          </a:p>
          <a:p>
            <a:pPr lvl="1"/>
            <a:r>
              <a:rPr lang="en-US" dirty="0" smtClean="0"/>
              <a:t>Introduction &amp; software installation</a:t>
            </a:r>
          </a:p>
          <a:p>
            <a:pPr lvl="1"/>
            <a:r>
              <a:rPr lang="en-US" dirty="0" smtClean="0"/>
              <a:t>Running HWRF</a:t>
            </a:r>
          </a:p>
          <a:p>
            <a:pPr lvl="1"/>
            <a:r>
              <a:rPr lang="en-US" dirty="0" smtClean="0"/>
              <a:t>HWRF preprocessing system</a:t>
            </a:r>
          </a:p>
          <a:p>
            <a:pPr lvl="1"/>
            <a:r>
              <a:rPr lang="en-US" dirty="0" smtClean="0"/>
              <a:t>Vortex Relocation</a:t>
            </a:r>
          </a:p>
          <a:p>
            <a:pPr lvl="1"/>
            <a:r>
              <a:rPr lang="en-US" dirty="0" smtClean="0"/>
              <a:t>DA</a:t>
            </a:r>
          </a:p>
          <a:p>
            <a:pPr lvl="1"/>
            <a:r>
              <a:rPr lang="en-US" dirty="0"/>
              <a:t>Merge</a:t>
            </a:r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1950" y="5869133"/>
            <a:ext cx="799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www.dtcenter.org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HurrWRF</a:t>
            </a:r>
            <a:r>
              <a:rPr lang="en-US" dirty="0">
                <a:solidFill>
                  <a:srgbClr val="0000FF"/>
                </a:solidFill>
              </a:rPr>
              <a:t>/users/docs/</a:t>
            </a:r>
            <a:r>
              <a:rPr lang="en-US" dirty="0" err="1">
                <a:solidFill>
                  <a:srgbClr val="0000FF"/>
                </a:solidFill>
              </a:rPr>
              <a:t>users_guide</a:t>
            </a:r>
            <a:r>
              <a:rPr lang="en-US" dirty="0">
                <a:solidFill>
                  <a:srgbClr val="0000FF"/>
                </a:solidFill>
              </a:rPr>
              <a:t>/HWRF_v3.7a_UG.pdf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72975" y="3137981"/>
            <a:ext cx="3057149" cy="267342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MPIPOM-TC</a:t>
            </a:r>
          </a:p>
          <a:p>
            <a:pPr lvl="1"/>
            <a:r>
              <a:rPr lang="en-US" dirty="0" smtClean="0"/>
              <a:t>Forecast Model</a:t>
            </a:r>
          </a:p>
          <a:p>
            <a:pPr lvl="1"/>
            <a:r>
              <a:rPr lang="en-US" dirty="0" smtClean="0"/>
              <a:t>Post processor</a:t>
            </a:r>
          </a:p>
          <a:p>
            <a:pPr lvl="1"/>
            <a:r>
              <a:rPr lang="en-US" dirty="0" smtClean="0"/>
              <a:t>Forecast products</a:t>
            </a:r>
          </a:p>
          <a:p>
            <a:pPr lvl="1"/>
            <a:r>
              <a:rPr lang="en-US" dirty="0" smtClean="0"/>
              <a:t>Idealized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9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HWRF Developers Website</a:t>
            </a:r>
            <a:endParaRPr lang="en-US" dirty="0"/>
          </a:p>
        </p:txBody>
      </p:sp>
      <p:pic>
        <p:nvPicPr>
          <p:cNvPr id="5" name="Picture 4" descr="Screen Shot 2014-10-07 at 12.32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r="2384"/>
          <a:stretch/>
        </p:blipFill>
        <p:spPr>
          <a:xfrm>
            <a:off x="646673" y="1547763"/>
            <a:ext cx="3046377" cy="1099846"/>
          </a:xfrm>
          <a:prstGeom prst="rect">
            <a:avLst/>
          </a:prstGeom>
        </p:spPr>
      </p:pic>
      <p:pic>
        <p:nvPicPr>
          <p:cNvPr id="6" name="Picture 5" descr="Screen Shot 2014-10-07 at 12.32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r="2384"/>
          <a:stretch/>
        </p:blipFill>
        <p:spPr>
          <a:xfrm>
            <a:off x="646671" y="2945456"/>
            <a:ext cx="3046378" cy="778158"/>
          </a:xfrm>
          <a:prstGeom prst="rect">
            <a:avLst/>
          </a:prstGeom>
        </p:spPr>
      </p:pic>
      <p:pic>
        <p:nvPicPr>
          <p:cNvPr id="7" name="Picture 6" descr="Screen Shot 2014-10-07 at 12.33.0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r="3811"/>
          <a:stretch/>
        </p:blipFill>
        <p:spPr>
          <a:xfrm>
            <a:off x="646671" y="4003238"/>
            <a:ext cx="3046378" cy="11067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693050" y="2126934"/>
            <a:ext cx="724586" cy="280475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93050" y="2559810"/>
            <a:ext cx="724586" cy="517623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93051" y="2775501"/>
            <a:ext cx="724585" cy="1431622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91000" y="152400"/>
            <a:ext cx="4514017" cy="369332"/>
          </a:xfrm>
          <a:prstGeom prst="rect">
            <a:avLst/>
          </a:prstGeom>
          <a:solidFill>
            <a:schemeClr val="accent3">
              <a:alpha val="21000"/>
            </a:schemeClr>
          </a:solidFill>
          <a:ln w="19050" cmpd="sng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http</a:t>
            </a:r>
            <a:r>
              <a:rPr lang="en-US" dirty="0"/>
              <a:t>://www.dtcenter.org/HurrWRF/developers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077433"/>
            <a:ext cx="683836" cy="2408967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5-05-17 at 4.20.3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5" b="10508"/>
          <a:stretch/>
        </p:blipFill>
        <p:spPr>
          <a:xfrm>
            <a:off x="609600" y="5198127"/>
            <a:ext cx="3117965" cy="897873"/>
          </a:xfrm>
          <a:prstGeom prst="rect">
            <a:avLst/>
          </a:prstGeom>
        </p:spPr>
      </p:pic>
      <p:pic>
        <p:nvPicPr>
          <p:cNvPr id="4" name="Content Placeholder 3" descr="Screen Shot 2015-11-11 at 9.41.39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2" t="11664" r="27528" b="26150"/>
          <a:stretch/>
        </p:blipFill>
        <p:spPr>
          <a:xfrm>
            <a:off x="4392677" y="1458246"/>
            <a:ext cx="4653442" cy="2309942"/>
          </a:xfrm>
        </p:spPr>
      </p:pic>
      <p:sp>
        <p:nvSpPr>
          <p:cNvPr id="18" name="TextBox 17"/>
          <p:cNvSpPr txBox="1"/>
          <p:nvPr/>
        </p:nvSpPr>
        <p:spPr>
          <a:xfrm>
            <a:off x="4417636" y="4371285"/>
            <a:ext cx="4419600" cy="1477328"/>
          </a:xfrm>
          <a:prstGeom prst="rect">
            <a:avLst/>
          </a:prstGeom>
          <a:solidFill>
            <a:schemeClr val="accent3">
              <a:alpha val="21000"/>
            </a:schemeClr>
          </a:solidFill>
          <a:ln w="19050" cmpd="sng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Information hub for all developers</a:t>
            </a:r>
          </a:p>
          <a:p>
            <a:r>
              <a:rPr lang="en-US" b="1" dirty="0" smtClean="0"/>
              <a:t>Trainings offered by DTC: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HWRF automation with  the Rocoto workflow management system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HWRF code management</a:t>
            </a:r>
          </a:p>
        </p:txBody>
      </p:sp>
    </p:spTree>
    <p:extLst>
      <p:ext uri="{BB962C8B-B14F-4D97-AF65-F5344CB8AC3E}">
        <p14:creationId xmlns:p14="http://schemas.microsoft.com/office/powerpoint/2010/main" val="76722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6477000" cy="914400"/>
          </a:xfrm>
        </p:spPr>
        <p:txBody>
          <a:bodyPr>
            <a:normAutofit/>
          </a:bodyPr>
          <a:lstStyle/>
          <a:p>
            <a:r>
              <a:rPr lang="en-US" b="1" dirty="0" smtClean="0"/>
              <a:t>HWRF Developers Committee</a:t>
            </a:r>
          </a:p>
          <a:p>
            <a:pPr marL="454025" lvl="1" indent="-223838"/>
            <a:r>
              <a:rPr lang="en-US" dirty="0" smtClean="0"/>
              <a:t>All </a:t>
            </a:r>
            <a:r>
              <a:rPr lang="en-US" dirty="0"/>
              <a:t>developers welcome to </a:t>
            </a:r>
            <a:r>
              <a:rPr lang="en-US" dirty="0" smtClean="0"/>
              <a:t>attend biweekly meetings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2298700"/>
            <a:ext cx="4267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Forum for discussion, plans, and updates for development, including testing, evaluation, and technical aspects</a:t>
            </a:r>
          </a:p>
          <a:p>
            <a:r>
              <a:rPr lang="en-US" b="1" dirty="0" smtClean="0"/>
              <a:t>Mailing list for exchanging information about development</a:t>
            </a:r>
          </a:p>
          <a:p>
            <a:pPr lvl="1"/>
            <a:r>
              <a:rPr lang="en-US" dirty="0" smtClean="0">
                <a:hlinkClick r:id="rId3"/>
              </a:rPr>
              <a:t>hwrf_developers@rap.ucar.edu</a:t>
            </a:r>
            <a:endParaRPr lang="en-US" dirty="0" smtClean="0"/>
          </a:p>
          <a:p>
            <a:pPr lvl="1"/>
            <a:r>
              <a:rPr lang="en-US" dirty="0" smtClean="0"/>
              <a:t>All those with HWRF repository access are members</a:t>
            </a:r>
          </a:p>
        </p:txBody>
      </p:sp>
      <p:pic>
        <p:nvPicPr>
          <p:cNvPr id="9" name="Picture 8" descr="Screen Shot 2015-11-13 at 5.20.2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50935" b="33110"/>
          <a:stretch/>
        </p:blipFill>
        <p:spPr>
          <a:xfrm>
            <a:off x="4874050" y="2683396"/>
            <a:ext cx="3812749" cy="356500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5393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DTC.thmx</Template>
  <TotalTime>3169</TotalTime>
  <Words>1123</Words>
  <Application>Microsoft Macintosh PowerPoint</Application>
  <PresentationFormat>On-screen Show (4:3)</PresentationFormat>
  <Paragraphs>202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DTC</vt:lpstr>
      <vt:lpstr>Python for HWRF Training</vt:lpstr>
      <vt:lpstr>Motivation &amp; Goals</vt:lpstr>
      <vt:lpstr>Agenda</vt:lpstr>
      <vt:lpstr>Resources for users and developers</vt:lpstr>
      <vt:lpstr>User support webpage </vt:lpstr>
      <vt:lpstr>Scientific Documentation</vt:lpstr>
      <vt:lpstr>HWRF v3.7a User’s Guide</vt:lpstr>
      <vt:lpstr>HWRF Developers Website</vt:lpstr>
      <vt:lpstr>Communications</vt:lpstr>
      <vt:lpstr>Doxygen Website</vt:lpstr>
      <vt:lpstr>General Python help</vt:lpstr>
      <vt:lpstr>HWRF System Overview</vt:lpstr>
      <vt:lpstr>HWRF System: Overview</vt:lpstr>
      <vt:lpstr>HWRF System: Intercycle Layer </vt:lpstr>
      <vt:lpstr>HWRF System: Workflow Layer</vt:lpstr>
      <vt:lpstr>HWRF System: Scripting Layer</vt:lpstr>
      <vt:lpstr>HWRF System: Experiment Layer</vt:lpstr>
      <vt:lpstr>HWRF System: Implementation Layer</vt:lpstr>
      <vt:lpstr>HWRF System: Portability Layer</vt:lpstr>
      <vt:lpstr>HWRF Tasks</vt:lpstr>
      <vt:lpstr>HWRF Default Configurations</vt:lpstr>
      <vt:lpstr>HWRF Workflow: AL or EP w/TDR</vt:lpstr>
      <vt:lpstr>HWRF Workflow: Atlantic w/o TDR</vt:lpstr>
      <vt:lpstr>HWRF Workflow: EP w/o TDR</vt:lpstr>
      <vt:lpstr>HWRF Workflow: All other basins</vt:lpstr>
      <vt:lpstr>Other Available Configurations</vt:lpstr>
      <vt:lpstr>Questions?</vt:lpstr>
      <vt:lpstr>Extras</vt:lpstr>
      <vt:lpstr>HWRF Tasks: AL Default w/o TDR</vt:lpstr>
      <vt:lpstr>HWRF Tasks: EP Default w/o TDR</vt:lpstr>
      <vt:lpstr>HWRF Tasks: Other basins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HWRF Training</dc:title>
  <dc:creator>Christina Holt</dc:creator>
  <cp:lastModifiedBy>Christina Holt</cp:lastModifiedBy>
  <cp:revision>35</cp:revision>
  <dcterms:created xsi:type="dcterms:W3CDTF">2015-12-30T16:27:22Z</dcterms:created>
  <dcterms:modified xsi:type="dcterms:W3CDTF">2016-01-22T06:15:20Z</dcterms:modified>
</cp:coreProperties>
</file>